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319" r:id="rId5"/>
    <p:sldId id="316" r:id="rId6"/>
    <p:sldId id="298" r:id="rId7"/>
    <p:sldId id="300" r:id="rId8"/>
    <p:sldId id="310" r:id="rId9"/>
    <p:sldId id="320" r:id="rId10"/>
    <p:sldId id="299" r:id="rId11"/>
    <p:sldId id="321" r:id="rId12"/>
    <p:sldId id="263" r:id="rId13"/>
    <p:sldId id="264" r:id="rId14"/>
    <p:sldId id="265" r:id="rId15"/>
    <p:sldId id="314" r:id="rId16"/>
    <p:sldId id="287" r:id="rId17"/>
    <p:sldId id="296"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CC"/>
    <a:srgbClr val="006600"/>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9/15/2015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9/15/2015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9/15/2015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9/15/2015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9/15/2015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9/15/2015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8195" name="Picture 3" descr="C:\Users\user\Desktop\Jesus of Nazareth the Story of His Life.jpg"/>
          <p:cNvPicPr>
            <a:picLocks noChangeAspect="1" noChangeArrowheads="1"/>
          </p:cNvPicPr>
          <p:nvPr/>
        </p:nvPicPr>
        <p:blipFill>
          <a:blip r:embed="rId3" cstate="print"/>
          <a:srcRect/>
          <a:stretch>
            <a:fillRect/>
          </a:stretch>
        </p:blipFill>
        <p:spPr bwMode="auto">
          <a:xfrm>
            <a:off x="0" y="0"/>
            <a:ext cx="9144000" cy="4183380"/>
          </a:xfrm>
          <a:prstGeom prst="rect">
            <a:avLst/>
          </a:prstGeom>
          <a:noFill/>
        </p:spPr>
      </p:pic>
      <p:sp>
        <p:nvSpPr>
          <p:cNvPr id="7" name="Rounded Rectangle 6"/>
          <p:cNvSpPr/>
          <p:nvPr/>
        </p:nvSpPr>
        <p:spPr>
          <a:xfrm>
            <a:off x="152400" y="3505200"/>
            <a:ext cx="8839200" cy="3200400"/>
          </a:xfrm>
          <a:prstGeom prst="roundRect">
            <a:avLst>
              <a:gd name="adj" fmla="val 7031"/>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Parents have to provide everything necessary for the all-round development of their children. They must bring them up in Christian faith and be a good example to them. It is the duty of the children to love and obey their parents. ST. Paul </a:t>
            </a:r>
            <a:r>
              <a:rPr lang="en-US" sz="2500" dirty="0">
                <a:solidFill>
                  <a:srgbClr val="FF00FF"/>
                </a:solidFill>
                <a:latin typeface="Arial" pitchFamily="34" charset="0"/>
                <a:cs typeface="Arial" pitchFamily="34" charset="0"/>
              </a:rPr>
              <a:t>says “children, obey your parents in Christ. It is your duty” </a:t>
            </a:r>
            <a:r>
              <a:rPr lang="en-US" sz="2500" dirty="0">
                <a:solidFill>
                  <a:schemeClr val="tx1"/>
                </a:solidFill>
                <a:latin typeface="Arial" pitchFamily="34" charset="0"/>
                <a:cs typeface="Arial" pitchFamily="34" charset="0"/>
              </a:rPr>
              <a:t>(Eph. 6:1). Jesus lived as a member is a model for all Christian families.</a:t>
            </a:r>
          </a:p>
        </p:txBody>
      </p:sp>
      <p:pic>
        <p:nvPicPr>
          <p:cNvPr id="8194" name="Picture 2" descr="C:\Users\user\Desktop\spanish-for-families.png"/>
          <p:cNvPicPr>
            <a:picLocks noChangeAspect="1" noChangeArrowheads="1"/>
          </p:cNvPicPr>
          <p:nvPr/>
        </p:nvPicPr>
        <p:blipFill>
          <a:blip r:embed="rId4" cstate="print"/>
          <a:srcRect/>
          <a:stretch>
            <a:fillRect/>
          </a:stretch>
        </p:blipFill>
        <p:spPr bwMode="auto">
          <a:xfrm>
            <a:off x="228600" y="2590800"/>
            <a:ext cx="1279525" cy="1279525"/>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9218" name="Picture 2" descr="C:\Users\user\Desktop\john-herbert.jpg"/>
          <p:cNvPicPr>
            <a:picLocks noChangeAspect="1" noChangeArrowheads="1"/>
          </p:cNvPicPr>
          <p:nvPr/>
        </p:nvPicPr>
        <p:blipFill>
          <a:blip r:embed="rId3" cstate="print"/>
          <a:srcRect/>
          <a:stretch>
            <a:fillRect/>
          </a:stretch>
        </p:blipFill>
        <p:spPr bwMode="auto">
          <a:xfrm>
            <a:off x="0" y="0"/>
            <a:ext cx="9144000" cy="5563236"/>
          </a:xfrm>
          <a:prstGeom prst="rect">
            <a:avLst/>
          </a:prstGeom>
          <a:noFill/>
        </p:spPr>
      </p:pic>
      <p:sp>
        <p:nvSpPr>
          <p:cNvPr id="6" name="Rounded Rectangle 5"/>
          <p:cNvSpPr/>
          <p:nvPr/>
        </p:nvSpPr>
        <p:spPr>
          <a:xfrm>
            <a:off x="152400" y="4953000"/>
            <a:ext cx="8839200" cy="1752600"/>
          </a:xfrm>
          <a:prstGeom prst="roundRect">
            <a:avLst>
              <a:gd name="adj" fmla="val 1324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Let us grow as good children like Jesus, who, in the holy family of </a:t>
            </a:r>
            <a:r>
              <a:rPr lang="en-US" sz="2500" dirty="0" err="1">
                <a:solidFill>
                  <a:schemeClr val="tx1"/>
                </a:solidFill>
                <a:latin typeface="Arial" pitchFamily="34" charset="0"/>
                <a:cs typeface="Arial" pitchFamily="34" charset="0"/>
              </a:rPr>
              <a:t>Nazreth</a:t>
            </a:r>
            <a:r>
              <a:rPr lang="en-US" sz="2500" dirty="0">
                <a:solidFill>
                  <a:schemeClr val="tx1"/>
                </a:solidFill>
                <a:latin typeface="Arial" pitchFamily="34" charset="0"/>
                <a:cs typeface="Arial" pitchFamily="34" charset="0"/>
              </a:rPr>
              <a:t>, grew in wisdom, age and in divine and human freedom. Let us love and respect one another and make our families, a heaven on earth.</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495800"/>
            <a:ext cx="8534400" cy="990600"/>
          </a:xfrm>
        </p:spPr>
        <p:txBody>
          <a:bodyPr>
            <a:noAutofit/>
          </a:bodyPr>
          <a:lstStyle/>
          <a:p>
            <a:pPr algn="ctr">
              <a:buNone/>
            </a:pPr>
            <a:r>
              <a:rPr lang="en-US" sz="2500" dirty="0">
                <a:solidFill>
                  <a:srgbClr val="00B0F0"/>
                </a:solidFill>
                <a:latin typeface="Arial" pitchFamily="34" charset="0"/>
                <a:cs typeface="Arial" pitchFamily="34" charset="0"/>
              </a:rPr>
              <a:t>O Jesus, you who glorified humanity with your incarnation, bless our families with divine love.</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A 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371600"/>
            <a:ext cx="8839200" cy="25146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What God has united man must not divide</a:t>
            </a: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 </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(Mark 10:9</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(Mark10: 1-12)</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7526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8288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2971800"/>
            <a:ext cx="8991600" cy="2286000"/>
          </a:xfrm>
          <a:prstGeom prst="roundRect">
            <a:avLst>
              <a:gd name="adj" fmla="val 378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152400" y="2971800"/>
            <a:ext cx="8763000" cy="20574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I will pray for </a:t>
            </a:r>
            <a:r>
              <a:rPr lang="en-US" sz="3000" dirty="0">
                <a:solidFill>
                  <a:srgbClr val="FF00FF"/>
                </a:solidFill>
                <a:latin typeface="Arial" pitchFamily="34" charset="0"/>
                <a:ea typeface="+mj-ea"/>
                <a:cs typeface="Arial" pitchFamily="34" charset="0"/>
              </a:rPr>
              <a:t>my parents daily and obey them.</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52400"/>
            <a:ext cx="8991600" cy="6553200"/>
          </a:xfrm>
          <a:prstGeom prst="roundRect">
            <a:avLst>
              <a:gd name="adj" fmla="val 510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0" y="4572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Activity</a:t>
            </a:r>
          </a:p>
        </p:txBody>
      </p:sp>
      <p:sp>
        <p:nvSpPr>
          <p:cNvPr id="18" name="Title 1"/>
          <p:cNvSpPr txBox="1">
            <a:spLocks/>
          </p:cNvSpPr>
          <p:nvPr/>
        </p:nvSpPr>
        <p:spPr>
          <a:xfrm>
            <a:off x="152400" y="1371600"/>
            <a:ext cx="8839200" cy="1066800"/>
          </a:xfrm>
          <a:prstGeom prst="rect">
            <a:avLst/>
          </a:prstGeom>
          <a:ln>
            <a:noFill/>
          </a:ln>
        </p:spPr>
        <p:txBody>
          <a:bodyPr vert="horz" anchor="ctr">
            <a:noAutofit/>
          </a:bodyPr>
          <a:lstStyle/>
          <a:p>
            <a:pPr lvl="0" algn="ctr">
              <a:spcBef>
                <a:spcPct val="0"/>
              </a:spcBef>
              <a:defRPr/>
            </a:pPr>
            <a:r>
              <a:rPr lang="en-US" sz="2800" dirty="0">
                <a:latin typeface="Arial" pitchFamily="34" charset="0"/>
                <a:cs typeface="Arial" pitchFamily="34" charset="0"/>
              </a:rPr>
              <a:t>Write a few blessing which God has given to your family.</a:t>
            </a:r>
          </a:p>
        </p:txBody>
      </p:sp>
      <p:sp>
        <p:nvSpPr>
          <p:cNvPr id="8" name="Title 1"/>
          <p:cNvSpPr txBox="1">
            <a:spLocks/>
          </p:cNvSpPr>
          <p:nvPr/>
        </p:nvSpPr>
        <p:spPr>
          <a:xfrm>
            <a:off x="609600" y="3429000"/>
            <a:ext cx="3429000" cy="1066800"/>
          </a:xfrm>
          <a:prstGeom prst="rect">
            <a:avLst/>
          </a:prstGeom>
          <a:ln>
            <a:noFill/>
          </a:ln>
        </p:spPr>
        <p:txBody>
          <a:bodyPr vert="horz" anchor="ctr">
            <a:noAutofit/>
          </a:bodyPr>
          <a:lstStyle/>
          <a:p>
            <a:pPr lvl="0" algn="ctr">
              <a:spcBef>
                <a:spcPct val="0"/>
              </a:spcBef>
              <a:defRPr/>
            </a:pPr>
            <a:endParaRPr lang="en-US" sz="2000" dirty="0">
              <a:solidFill>
                <a:srgbClr val="00B0F0"/>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381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81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1752600"/>
            <a:ext cx="8686800" cy="3810000"/>
          </a:xfrm>
        </p:spPr>
        <p:txBody>
          <a:bodyPr>
            <a:noAutofit/>
          </a:bodyPr>
          <a:lstStyle/>
          <a:p>
            <a:pPr marL="457200" indent="-457200" algn="just">
              <a:lnSpc>
                <a:spcPct val="160000"/>
              </a:lnSpc>
              <a:buNone/>
            </a:pPr>
            <a:r>
              <a:rPr lang="en-US" sz="2500" dirty="0">
                <a:solidFill>
                  <a:schemeClr val="tx1"/>
                </a:solidFill>
                <a:latin typeface="Arial" pitchFamily="34" charset="0"/>
                <a:cs typeface="Arial" pitchFamily="34" charset="0"/>
              </a:rPr>
              <a:t>1.	What Is the sacrament of matrimony?</a:t>
            </a:r>
          </a:p>
          <a:p>
            <a:pPr marL="457200" indent="-457200">
              <a:lnSpc>
                <a:spcPct val="160000"/>
              </a:lnSpc>
              <a:buNone/>
            </a:pPr>
            <a:r>
              <a:rPr lang="en-US" sz="2500" dirty="0">
                <a:solidFill>
                  <a:schemeClr val="tx1"/>
                </a:solidFill>
                <a:latin typeface="Arial" pitchFamily="34" charset="0"/>
                <a:cs typeface="Arial" pitchFamily="34" charset="0"/>
              </a:rPr>
              <a:t>2.	What are the main factors of marriage?</a:t>
            </a:r>
          </a:p>
          <a:p>
            <a:pPr marL="457200" indent="-457200" algn="just">
              <a:lnSpc>
                <a:spcPct val="160000"/>
              </a:lnSpc>
              <a:buNone/>
            </a:pPr>
            <a:r>
              <a:rPr lang="en-US" sz="2500" dirty="0">
                <a:solidFill>
                  <a:schemeClr val="tx1"/>
                </a:solidFill>
                <a:latin typeface="Arial" pitchFamily="34" charset="0"/>
                <a:cs typeface="Arial" pitchFamily="34" charset="0"/>
              </a:rPr>
              <a:t>3.	 What is the most important part in the sacrament of matrimony?</a:t>
            </a:r>
          </a:p>
          <a:p>
            <a:pPr marL="457200" indent="-457200">
              <a:lnSpc>
                <a:spcPct val="160000"/>
              </a:lnSpc>
              <a:buNone/>
            </a:pPr>
            <a:r>
              <a:rPr lang="en-US" sz="2500" dirty="0">
                <a:solidFill>
                  <a:schemeClr val="tx1"/>
                </a:solidFill>
                <a:latin typeface="Arial" pitchFamily="34" charset="0"/>
                <a:cs typeface="Arial" pitchFamily="34" charset="0"/>
              </a:rPr>
              <a:t>4.	What are the specific features of a good model family?</a:t>
            </a:r>
          </a:p>
        </p:txBody>
      </p:sp>
      <p:sp>
        <p:nvSpPr>
          <p:cNvPr id="11" name="Rectangle 10"/>
          <p:cNvSpPr/>
          <p:nvPr/>
        </p:nvSpPr>
        <p:spPr>
          <a:xfrm>
            <a:off x="0" y="61722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13 </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Matrimony</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1026" name="Picture 2" descr="C:\Users\user\Desktop\IMG_0541.JPG"/>
          <p:cNvPicPr>
            <a:picLocks noChangeAspect="1" noChangeArrowheads="1"/>
          </p:cNvPicPr>
          <p:nvPr/>
        </p:nvPicPr>
        <p:blipFill>
          <a:blip r:embed="rId4" cstate="print">
            <a:lum contrast="20000"/>
          </a:blip>
          <a:srcRect/>
          <a:stretch>
            <a:fillRect/>
          </a:stretch>
        </p:blipFill>
        <p:spPr bwMode="auto">
          <a:xfrm>
            <a:off x="1186184" y="2133600"/>
            <a:ext cx="6814816" cy="4546759"/>
          </a:xfrm>
          <a:prstGeom prst="star32">
            <a:avLst>
              <a:gd name="adj" fmla="val 44884"/>
            </a:avLst>
          </a:prstGeom>
          <a:noFill/>
          <a:ln w="28575">
            <a:solidFill>
              <a:srgbClr val="00B0F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6" name="Picture 2" descr="C:\Users\user\Desktop\Bitmap in Lesson 13 Curved.cdr.jpg"/>
          <p:cNvPicPr>
            <a:picLocks noChangeAspect="1" noChangeArrowheads="1"/>
          </p:cNvPicPr>
          <p:nvPr/>
        </p:nvPicPr>
        <p:blipFill>
          <a:blip r:embed="rId3" cstate="print"/>
          <a:srcRect/>
          <a:stretch>
            <a:fillRect/>
          </a:stretch>
        </p:blipFill>
        <p:spPr bwMode="auto">
          <a:xfrm>
            <a:off x="457200" y="-1"/>
            <a:ext cx="8229600" cy="5257801"/>
          </a:xfrm>
          <a:prstGeom prst="rect">
            <a:avLst/>
          </a:prstGeom>
          <a:noFill/>
        </p:spPr>
      </p:pic>
      <p:sp>
        <p:nvSpPr>
          <p:cNvPr id="6" name="Rounded Rectangle 5"/>
          <p:cNvSpPr/>
          <p:nvPr/>
        </p:nvSpPr>
        <p:spPr>
          <a:xfrm>
            <a:off x="228600" y="4038600"/>
            <a:ext cx="8686800" cy="2667000"/>
          </a:xfrm>
          <a:prstGeom prst="roundRect">
            <a:avLst>
              <a:gd name="adj" fmla="val 8277"/>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bg1"/>
                </a:solidFill>
                <a:latin typeface="Arial" pitchFamily="34" charset="0"/>
                <a:cs typeface="Arial" pitchFamily="34" charset="0"/>
              </a:rPr>
              <a:t>	God created Adam and placed him in the garden of Eden and said: </a:t>
            </a:r>
            <a:r>
              <a:rPr lang="en-US" sz="2500" dirty="0">
                <a:solidFill>
                  <a:srgbClr val="FF00FF"/>
                </a:solidFill>
                <a:latin typeface="Arial" pitchFamily="34" charset="0"/>
                <a:cs typeface="Arial" pitchFamily="34" charset="0"/>
              </a:rPr>
              <a:t>“ It is not good for man to be alone. I will give him a suitable partner”</a:t>
            </a:r>
            <a:r>
              <a:rPr lang="en-US" sz="2500" dirty="0">
                <a:solidFill>
                  <a:schemeClr val="bg1"/>
                </a:solidFill>
                <a:latin typeface="Arial" pitchFamily="34" charset="0"/>
                <a:cs typeface="Arial" pitchFamily="34" charset="0"/>
              </a:rPr>
              <a:t> (Gen. 2:18). Then God created Eve. Thus God instituted the first family and blessed humanity. Humanity was formed from our first parents Adam and Eve.</a:t>
            </a:r>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6" name="Group 5"/>
          <p:cNvGrpSpPr/>
          <p:nvPr/>
        </p:nvGrpSpPr>
        <p:grpSpPr>
          <a:xfrm>
            <a:off x="0" y="0"/>
            <a:ext cx="9144000" cy="5105398"/>
            <a:chOff x="0" y="0"/>
            <a:chExt cx="9144000" cy="5105398"/>
          </a:xfrm>
        </p:grpSpPr>
        <p:pic>
          <p:nvPicPr>
            <p:cNvPr id="2050" name="Picture 2" descr="C:\Users\user\Desktop\02-sermon-on-the-mount-1800.jpg"/>
            <p:cNvPicPr>
              <a:picLocks noChangeAspect="1" noChangeArrowheads="1"/>
            </p:cNvPicPr>
            <p:nvPr/>
          </p:nvPicPr>
          <p:blipFill>
            <a:blip r:embed="rId3" cstate="print"/>
            <a:srcRect t="16250"/>
            <a:stretch>
              <a:fillRect/>
            </a:stretch>
          </p:blipFill>
          <p:spPr bwMode="auto">
            <a:xfrm>
              <a:off x="0" y="0"/>
              <a:ext cx="9144000" cy="5105398"/>
            </a:xfrm>
            <a:prstGeom prst="rect">
              <a:avLst/>
            </a:prstGeom>
            <a:noFill/>
          </p:spPr>
        </p:pic>
        <p:pic>
          <p:nvPicPr>
            <p:cNvPr id="2051" name="Picture 3" descr="C:\Users\user\Downloads\vantage-point-biblical-marriage-prayer_0.jpg"/>
            <p:cNvPicPr>
              <a:picLocks noChangeAspect="1" noChangeArrowheads="1"/>
            </p:cNvPicPr>
            <p:nvPr/>
          </p:nvPicPr>
          <p:blipFill>
            <a:blip r:embed="rId4" cstate="print"/>
            <a:srcRect/>
            <a:stretch>
              <a:fillRect/>
            </a:stretch>
          </p:blipFill>
          <p:spPr bwMode="auto">
            <a:xfrm>
              <a:off x="30480" y="0"/>
              <a:ext cx="3947160" cy="2819400"/>
            </a:xfrm>
            <a:prstGeom prst="rect">
              <a:avLst/>
            </a:prstGeom>
            <a:noFill/>
            <a:effectLst>
              <a:softEdge rad="635000"/>
            </a:effectLst>
          </p:spPr>
        </p:pic>
      </p:grpSp>
      <p:sp>
        <p:nvSpPr>
          <p:cNvPr id="5" name="Rounded Rectangle 4"/>
          <p:cNvSpPr/>
          <p:nvPr/>
        </p:nvSpPr>
        <p:spPr>
          <a:xfrm>
            <a:off x="152400" y="2895600"/>
            <a:ext cx="8839200" cy="3810000"/>
          </a:xfrm>
          <a:prstGeom prst="roundRect">
            <a:avLst>
              <a:gd name="adj" fmla="val 827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taught that marital relationship is holy and sacred and that it is a relationship which cannot be broken until death. As an answer to the question of the </a:t>
            </a:r>
            <a:r>
              <a:rPr lang="en-US" sz="2500" dirty="0" err="1">
                <a:solidFill>
                  <a:schemeClr val="tx1"/>
                </a:solidFill>
                <a:latin typeface="Arial" pitchFamily="34" charset="0"/>
                <a:cs typeface="Arial" pitchFamily="34" charset="0"/>
              </a:rPr>
              <a:t>pharisees</a:t>
            </a:r>
            <a:r>
              <a:rPr lang="en-US" sz="2500" dirty="0">
                <a:solidFill>
                  <a:schemeClr val="tx1"/>
                </a:solidFill>
                <a:latin typeface="Arial" pitchFamily="34" charset="0"/>
                <a:cs typeface="Arial" pitchFamily="34" charset="0"/>
              </a:rPr>
              <a:t>, Jesus said: </a:t>
            </a:r>
            <a:r>
              <a:rPr lang="en-US" sz="2500" dirty="0">
                <a:solidFill>
                  <a:srgbClr val="FF00FF"/>
                </a:solidFill>
                <a:latin typeface="Arial" pitchFamily="34" charset="0"/>
                <a:cs typeface="Arial" pitchFamily="34" charset="0"/>
              </a:rPr>
              <a:t>Have you not heard that the creator, from the beginning made them male and female and He said: For this reason a must leave his father and mother and cling to his wife and the become one body. So they are no longer two, but one body. Therefore, what God has united, let no one separate </a:t>
            </a:r>
            <a:r>
              <a:rPr lang="en-US" sz="2500" dirty="0">
                <a:solidFill>
                  <a:schemeClr val="tx1"/>
                </a:solidFill>
                <a:latin typeface="Arial" pitchFamily="34" charset="0"/>
                <a:cs typeface="Arial" pitchFamily="34" charset="0"/>
              </a:rPr>
              <a:t>(Mathew 19:4-6).</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074" name="Picture 2" descr="C:\Users\user\Desktop\ir6ikq81118.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6" name="Rounded Rectangle 5"/>
          <p:cNvSpPr/>
          <p:nvPr/>
        </p:nvSpPr>
        <p:spPr>
          <a:xfrm>
            <a:off x="228600" y="304800"/>
            <a:ext cx="8686800" cy="18288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0000"/>
                </a:solidFill>
                <a:latin typeface="Arial" pitchFamily="34" charset="0"/>
                <a:cs typeface="Arial" pitchFamily="34" charset="0"/>
              </a:rPr>
              <a:t>Man and woman from a family in marriage. Marriage exists in all communities. For us, Christians, </a:t>
            </a:r>
            <a:endParaRPr lang="en-US" sz="2500" dirty="0">
              <a:solidFill>
                <a:srgbClr val="FF0000"/>
              </a:solidFill>
              <a:latin typeface="Arial" pitchFamily="34" charset="0"/>
              <a:cs typeface="Arial" pitchFamily="34" charset="0"/>
            </a:endParaRPr>
          </a:p>
          <a:p>
            <a:pPr algn="ctr"/>
            <a:r>
              <a:rPr lang="en-US" sz="2500" dirty="0">
                <a:solidFill>
                  <a:srgbClr val="FF0000"/>
                </a:solidFill>
                <a:latin typeface="Arial" pitchFamily="34" charset="0"/>
                <a:cs typeface="Arial" pitchFamily="34" charset="0"/>
              </a:rPr>
              <a:t>marriage is a </a:t>
            </a:r>
            <a:r>
              <a:rPr lang="en-US" sz="2500" dirty="0">
                <a:solidFill>
                  <a:srgbClr val="FF0000"/>
                </a:solidFill>
                <a:latin typeface="Arial" pitchFamily="34" charset="0"/>
                <a:cs typeface="Arial" pitchFamily="34" charset="0"/>
              </a:rPr>
              <a:t>sacrament.</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152400" y="3810000"/>
            <a:ext cx="8839200" cy="2895600"/>
          </a:xfrm>
          <a:prstGeom prst="roundRect">
            <a:avLst>
              <a:gd name="adj" fmla="val 421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Arial" pitchFamily="34" charset="0"/>
                <a:cs typeface="Arial" pitchFamily="34" charset="0"/>
              </a:rPr>
              <a:t>	</a:t>
            </a:r>
            <a:r>
              <a:rPr lang="en-US" sz="2400" dirty="0">
                <a:solidFill>
                  <a:srgbClr val="FF0000"/>
                </a:solidFill>
                <a:latin typeface="Arial" pitchFamily="34" charset="0"/>
                <a:cs typeface="Arial" pitchFamily="34" charset="0"/>
              </a:rPr>
              <a:t>The most important factors in marriage are mutual love and </a:t>
            </a:r>
            <a:r>
              <a:rPr lang="en-US" sz="2400" dirty="0" err="1">
                <a:solidFill>
                  <a:srgbClr val="FF0000"/>
                </a:solidFill>
                <a:latin typeface="Arial" pitchFamily="34" charset="0"/>
                <a:cs typeface="Arial" pitchFamily="34" charset="0"/>
              </a:rPr>
              <a:t>faithfuIness</a:t>
            </a:r>
            <a:r>
              <a:rPr lang="en-US" sz="2400" dirty="0">
                <a:solidFill>
                  <a:srgbClr val="FF0000"/>
                </a:solidFill>
                <a:latin typeface="Arial" pitchFamily="34" charset="0"/>
                <a:cs typeface="Arial" pitchFamily="34" charset="0"/>
              </a:rPr>
              <a:t> between husband and wife. </a:t>
            </a:r>
            <a:r>
              <a:rPr lang="en-US" sz="2400" dirty="0">
                <a:solidFill>
                  <a:schemeClr val="tx1"/>
                </a:solidFill>
                <a:latin typeface="Arial" pitchFamily="34" charset="0"/>
                <a:cs typeface="Arial" pitchFamily="34" charset="0"/>
              </a:rPr>
              <a:t>The love relationship in marriage is likened to the love relationship between Jesus and the church (Eph. 5:22-23). It is a relationship that lasts till death. In marriage, God entrusts the husband and wife with the responsibility to beget children and to bring them up as His good children.</a:t>
            </a:r>
          </a:p>
        </p:txBody>
      </p:sp>
      <p:pic>
        <p:nvPicPr>
          <p:cNvPr id="4098" name="Picture 2" descr="C:\Users\user\Desktop\church20family1.gif"/>
          <p:cNvPicPr>
            <a:picLocks noChangeAspect="1" noChangeArrowheads="1"/>
          </p:cNvPicPr>
          <p:nvPr/>
        </p:nvPicPr>
        <p:blipFill>
          <a:blip r:embed="rId3" cstate="print"/>
          <a:srcRect/>
          <a:stretch>
            <a:fillRect/>
          </a:stretch>
        </p:blipFill>
        <p:spPr bwMode="auto">
          <a:xfrm>
            <a:off x="2163391" y="76200"/>
            <a:ext cx="4847009" cy="3581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122" name="Picture 2" descr="C:\Users\user\Desktop\Familiy-With-Grandparents-.jpg"/>
          <p:cNvPicPr>
            <a:picLocks noChangeAspect="1" noChangeArrowheads="1"/>
          </p:cNvPicPr>
          <p:nvPr/>
        </p:nvPicPr>
        <p:blipFill>
          <a:blip r:embed="rId3" cstate="print"/>
          <a:srcRect/>
          <a:stretch>
            <a:fillRect/>
          </a:stretch>
        </p:blipFill>
        <p:spPr bwMode="auto">
          <a:xfrm>
            <a:off x="0" y="0"/>
            <a:ext cx="9145740" cy="6096000"/>
          </a:xfrm>
          <a:prstGeom prst="rect">
            <a:avLst/>
          </a:prstGeom>
          <a:noFill/>
        </p:spPr>
      </p:pic>
      <p:sp>
        <p:nvSpPr>
          <p:cNvPr id="7" name="Rounded Rectangle 6"/>
          <p:cNvSpPr/>
          <p:nvPr/>
        </p:nvSpPr>
        <p:spPr>
          <a:xfrm>
            <a:off x="152400" y="4343400"/>
            <a:ext cx="8839200" cy="22860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Marriage is the sacrament that give the couple the grace to live united in holy and inseparable love until death, to love each other sincerely and purely and to bring up their God – Given children as good Christian.</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146" name="Picture 2" descr="C:\Users\user\Desktop\Bitmap in Lesson 13 Curved.cdr.jpg"/>
          <p:cNvPicPr>
            <a:picLocks noChangeAspect="1" noChangeArrowheads="1"/>
          </p:cNvPicPr>
          <p:nvPr/>
        </p:nvPicPr>
        <p:blipFill>
          <a:blip r:embed="rId3" cstate="print"/>
          <a:srcRect/>
          <a:stretch>
            <a:fillRect/>
          </a:stretch>
        </p:blipFill>
        <p:spPr bwMode="auto">
          <a:xfrm>
            <a:off x="3887711" y="0"/>
            <a:ext cx="5103889" cy="3733800"/>
          </a:xfrm>
          <a:prstGeom prst="roundRect">
            <a:avLst>
              <a:gd name="adj" fmla="val 7057"/>
            </a:avLst>
          </a:prstGeom>
          <a:noFill/>
        </p:spPr>
      </p:pic>
      <p:sp>
        <p:nvSpPr>
          <p:cNvPr id="7" name="Rounded Rectangle 6"/>
          <p:cNvSpPr/>
          <p:nvPr/>
        </p:nvSpPr>
        <p:spPr>
          <a:xfrm>
            <a:off x="152400" y="3733800"/>
            <a:ext cx="8839200" cy="2971800"/>
          </a:xfrm>
          <a:prstGeom prst="roundRect">
            <a:avLst>
              <a:gd name="adj" fmla="val 10645"/>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FF00FF"/>
                </a:solidFill>
                <a:latin typeface="Arial" pitchFamily="34" charset="0"/>
                <a:cs typeface="Arial" pitchFamily="34" charset="0"/>
              </a:rPr>
              <a:t>	The most important rite in the sacrament of marriage is the blessing by the priest, accepting the consent of the bride and the bridegroom. </a:t>
            </a:r>
            <a:r>
              <a:rPr lang="en-US" sz="2500" dirty="0">
                <a:solidFill>
                  <a:schemeClr val="tx1"/>
                </a:solidFill>
                <a:latin typeface="Arial" pitchFamily="34" charset="0"/>
                <a:cs typeface="Arial" pitchFamily="34" charset="0"/>
              </a:rPr>
              <a:t>Other rites of this sacrament are, the tying of the ‘ </a:t>
            </a:r>
            <a:r>
              <a:rPr lang="en-US" sz="2500" dirty="0" err="1">
                <a:solidFill>
                  <a:schemeClr val="tx1"/>
                </a:solidFill>
                <a:latin typeface="Arial" pitchFamily="34" charset="0"/>
                <a:cs typeface="Arial" pitchFamily="34" charset="0"/>
              </a:rPr>
              <a:t>Thali</a:t>
            </a:r>
            <a:r>
              <a:rPr lang="en-US" sz="2500" dirty="0">
                <a:solidFill>
                  <a:schemeClr val="tx1"/>
                </a:solidFill>
                <a:latin typeface="Arial" pitchFamily="34" charset="0"/>
                <a:cs typeface="Arial" pitchFamily="34" charset="0"/>
              </a:rPr>
              <a:t>’ exchange of rings., adorning with the ‘</a:t>
            </a:r>
            <a:r>
              <a:rPr lang="en-US" sz="2500" dirty="0" err="1">
                <a:solidFill>
                  <a:schemeClr val="tx1"/>
                </a:solidFill>
                <a:latin typeface="Arial" pitchFamily="34" charset="0"/>
                <a:cs typeface="Arial" pitchFamily="34" charset="0"/>
              </a:rPr>
              <a:t>Mantracodi</a:t>
            </a:r>
            <a:r>
              <a:rPr lang="en-US" sz="2500" dirty="0">
                <a:solidFill>
                  <a:schemeClr val="tx1"/>
                </a:solidFill>
                <a:latin typeface="Arial" pitchFamily="34" charset="0"/>
                <a:cs typeface="Arial" pitchFamily="34" charset="0"/>
              </a:rPr>
              <a:t>’, taking the oath, garlanding etc. These are signs that show the bride and the bridegroom are united with each other in marriage.</a:t>
            </a:r>
            <a:endParaRPr lang="en-US" sz="2500" dirty="0">
              <a:solidFill>
                <a:srgbClr val="FF00FF"/>
              </a:solidFill>
              <a:latin typeface="Arial" pitchFamily="34" charset="0"/>
              <a:cs typeface="Arial" pitchFamily="34" charset="0"/>
            </a:endParaRPr>
          </a:p>
        </p:txBody>
      </p:sp>
      <p:pic>
        <p:nvPicPr>
          <p:cNvPr id="6" name="Picture 2" descr="C:\Users\user\Desktop\spanish-for-families.png"/>
          <p:cNvPicPr>
            <a:picLocks noChangeAspect="1" noChangeArrowheads="1"/>
          </p:cNvPicPr>
          <p:nvPr/>
        </p:nvPicPr>
        <p:blipFill>
          <a:blip r:embed="rId4" cstate="print"/>
          <a:srcRect/>
          <a:stretch>
            <a:fillRect/>
          </a:stretch>
        </p:blipFill>
        <p:spPr bwMode="auto">
          <a:xfrm>
            <a:off x="152400" y="304800"/>
            <a:ext cx="3276600" cy="3276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Bitmap in Lesson 13 Curved.cdr.jpg"/>
          <p:cNvPicPr>
            <a:picLocks noChangeAspect="1" noChangeArrowheads="1"/>
          </p:cNvPicPr>
          <p:nvPr/>
        </p:nvPicPr>
        <p:blipFill>
          <a:blip r:embed="rId3" cstate="print"/>
          <a:srcRect/>
          <a:stretch>
            <a:fillRect/>
          </a:stretch>
        </p:blipFill>
        <p:spPr bwMode="auto">
          <a:xfrm>
            <a:off x="457200" y="0"/>
            <a:ext cx="8180886" cy="5029200"/>
          </a:xfrm>
          <a:prstGeom prst="rect">
            <a:avLst/>
          </a:prstGeom>
          <a:noFill/>
        </p:spPr>
      </p:pic>
      <p:sp>
        <p:nvSpPr>
          <p:cNvPr id="8" name="Rounded Rectangle 7"/>
          <p:cNvSpPr/>
          <p:nvPr/>
        </p:nvSpPr>
        <p:spPr>
          <a:xfrm>
            <a:off x="152400" y="4038600"/>
            <a:ext cx="8839200" cy="2667000"/>
          </a:xfrm>
          <a:prstGeom prst="roundRect">
            <a:avLst>
              <a:gd name="adj" fmla="val 1324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00B0F0"/>
                </a:solidFill>
                <a:latin typeface="Arial" pitchFamily="34" charset="0"/>
                <a:cs typeface="Arial" pitchFamily="34" charset="0"/>
              </a:rPr>
              <a:t>	</a:t>
            </a:r>
            <a:r>
              <a:rPr lang="en-US" sz="2500" dirty="0">
                <a:solidFill>
                  <a:schemeClr val="tx1"/>
                </a:solidFill>
                <a:latin typeface="Arial" pitchFamily="34" charset="0"/>
                <a:cs typeface="Arial" pitchFamily="34" charset="0"/>
              </a:rPr>
              <a:t>God’s blessing are showered abundantly upon the family formed through the sacrament of marriage. Parents are the representatives of God. Children are God’s gifts. God protects and blesses the family through parents.</a:t>
            </a:r>
            <a:r>
              <a:rPr lang="en-US" sz="2500" dirty="0">
                <a:solidFill>
                  <a:srgbClr val="00B0F0"/>
                </a:solidFill>
                <a:latin typeface="Arial" pitchFamily="34" charset="0"/>
                <a:cs typeface="Arial" pitchFamily="34" charset="0"/>
              </a:rPr>
              <a:t> </a:t>
            </a:r>
            <a:r>
              <a:rPr lang="en-US" sz="2500" dirty="0">
                <a:solidFill>
                  <a:srgbClr val="FF00FF"/>
                </a:solidFill>
                <a:latin typeface="Arial" pitchFamily="34" charset="0"/>
                <a:cs typeface="Arial" pitchFamily="34" charset="0"/>
              </a:rPr>
              <a:t>An ideal family is one where parents love their children and children obey their parents.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2096</TotalTime>
  <Words>133</Words>
  <Application>Microsoft Office PowerPoint</Application>
  <PresentationFormat>On-screen Show (4:3)</PresentationFormat>
  <Paragraphs>32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CATECHETICAL TEXTBOOK SERIES OF THE SYRO - MALABAR CHURCH</vt:lpstr>
      <vt:lpstr>Lesson 13   Matrimony</vt:lpstr>
      <vt:lpstr>Slide 3</vt:lpstr>
      <vt:lpstr>Slide 4</vt:lpstr>
      <vt:lpstr>Slide 5</vt:lpstr>
      <vt:lpstr>Slide 6</vt:lpstr>
      <vt:lpstr>Slide 7</vt:lpstr>
      <vt:lpstr>Slide 8</vt:lpstr>
      <vt:lpstr>Slide 9</vt:lpstr>
      <vt:lpstr>Slide 10</vt:lpstr>
      <vt:lpstr>Slide 11</vt:lpstr>
      <vt:lpstr>Let us pray</vt:lpstr>
      <vt:lpstr>A Word of God to remember</vt:lpstr>
      <vt:lpstr>Let us read the Word of God with devotion</vt:lpstr>
      <vt:lpstr>My decision</vt:lpstr>
      <vt:lpstr>Activity</vt:lpstr>
      <vt:lpstr>Let us find out the answers</vt:lpstr>
      <vt:lpstr>Slide 18</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768</cp:revision>
  <dcterms:created xsi:type="dcterms:W3CDTF">2014-03-08T17:50:03Z</dcterms:created>
  <dcterms:modified xsi:type="dcterms:W3CDTF">2015-09-15T03:48:40Z</dcterms:modified>
</cp:coreProperties>
</file>